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8" r:id="rId13"/>
    <p:sldId id="267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2" name="부제목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20" name="바닥글 개체 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9" name="순서도: 처리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순서도: 처리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원형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도넛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57D675A-5D56-4AFE-972E-B21090933DD8}" type="datetimeFigureOut">
              <a:rPr lang="ko-KR" altLang="en-US" smtClean="0"/>
              <a:pPr/>
              <a:t>2010-09-23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ACA3F91-D608-4935-9621-4C0B4D79FDC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1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1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1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1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1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1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432560" y="285728"/>
            <a:ext cx="7406640" cy="2143140"/>
          </a:xfrm>
        </p:spPr>
        <p:txBody>
          <a:bodyPr>
            <a:normAutofit/>
          </a:bodyPr>
          <a:lstStyle/>
          <a:p>
            <a:pPr algn="ctr"/>
            <a:r>
              <a:rPr lang="ko-KR" altLang="en-US" sz="4800" dirty="0" smtClean="0"/>
              <a:t>올바른 </a:t>
            </a:r>
            <a:r>
              <a:rPr lang="ko-KR" altLang="en-US" sz="4800" dirty="0" smtClean="0"/>
              <a:t> 걷기를  위한 </a:t>
            </a:r>
            <a:r>
              <a:rPr lang="en-US" altLang="ko-KR" sz="4800" dirty="0" smtClean="0"/>
              <a:t/>
            </a:r>
            <a:br>
              <a:rPr lang="en-US" altLang="ko-KR" sz="4800" dirty="0" smtClean="0"/>
            </a:br>
            <a:r>
              <a:rPr lang="ko-KR" altLang="en-US" sz="4800" dirty="0" smtClean="0"/>
              <a:t>체형 </a:t>
            </a:r>
            <a:r>
              <a:rPr lang="ko-KR" altLang="en-US" sz="4800" dirty="0" smtClean="0"/>
              <a:t> 교정</a:t>
            </a:r>
            <a:endParaRPr lang="ko-KR" altLang="en-US" sz="48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33400" y="3501008"/>
            <a:ext cx="7854696" cy="1480128"/>
          </a:xfrm>
        </p:spPr>
        <p:txBody>
          <a:bodyPr/>
          <a:lstStyle/>
          <a:p>
            <a:pPr algn="ctr"/>
            <a:r>
              <a:rPr lang="ko-KR" altLang="en-US" dirty="0" smtClean="0"/>
              <a:t>이론  및 실기</a:t>
            </a:r>
            <a:endParaRPr lang="en-US" altLang="ko-KR" dirty="0" smtClean="0"/>
          </a:p>
          <a:p>
            <a:pPr algn="ctr"/>
            <a:endParaRPr lang="en-US" altLang="ko-KR" smtClean="0"/>
          </a:p>
          <a:p>
            <a:pPr algn="ctr"/>
            <a:r>
              <a:rPr lang="ko-KR" altLang="en-US" smtClean="0"/>
              <a:t>강 </a:t>
            </a:r>
            <a:r>
              <a:rPr lang="ko-KR" altLang="en-US" dirty="0" smtClean="0"/>
              <a:t>사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최 문기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바른 체형이란 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5" name="내용 개체 틀 4" descr="00000표준자세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714488"/>
            <a:ext cx="3214710" cy="4143404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355976" y="1643050"/>
            <a:ext cx="4536504" cy="471187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l"/>
            </a:pPr>
            <a:r>
              <a:rPr lang="ko-KR" altLang="en-US" dirty="0" smtClean="0"/>
              <a:t>귀의 </a:t>
            </a:r>
            <a:r>
              <a:rPr lang="ko-KR" altLang="en-US" dirty="0" err="1" smtClean="0"/>
              <a:t>외이도와</a:t>
            </a:r>
            <a:r>
              <a:rPr lang="ko-KR" altLang="en-US" dirty="0" smtClean="0"/>
              <a:t> 어깨 중앙</a:t>
            </a:r>
            <a:r>
              <a:rPr lang="en-US" altLang="ko-KR" dirty="0" smtClean="0"/>
              <a:t>,</a:t>
            </a:r>
          </a:p>
          <a:p>
            <a:pPr>
              <a:buNone/>
            </a:pPr>
            <a:r>
              <a:rPr lang="ko-KR" altLang="en-US" dirty="0" smtClean="0"/>
              <a:t>    </a:t>
            </a:r>
            <a:r>
              <a:rPr lang="ko-KR" altLang="en-US" dirty="0" err="1" smtClean="0"/>
              <a:t>고관절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발목 앞쪽으로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</a:t>
            </a:r>
            <a:r>
              <a:rPr lang="ko-KR" altLang="en-US" dirty="0" err="1" smtClean="0"/>
              <a:t>중력선이</a:t>
            </a:r>
            <a:r>
              <a:rPr lang="ko-KR" altLang="en-US" dirty="0" smtClean="0"/>
              <a:t> 통과 해야 한다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endParaRPr lang="en-US" altLang="ko-KR" dirty="0" smtClean="0"/>
          </a:p>
          <a:p>
            <a:pPr>
              <a:buFont typeface="Wingdings" pitchFamily="2" charset="2"/>
              <a:buChar char="l"/>
            </a:pPr>
            <a:r>
              <a:rPr lang="ko-KR" altLang="en-US" dirty="0" smtClean="0"/>
              <a:t>뒤에서 봤을 때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귀의 높이와 어깨 높이</a:t>
            </a:r>
            <a:r>
              <a:rPr lang="en-US" altLang="ko-KR" dirty="0" smtClean="0"/>
              <a:t>,</a:t>
            </a:r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골반의 높이가 각각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평행 해야 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바르지  않은  체형에  의한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err="1" smtClean="0"/>
              <a:t>워킹시의</a:t>
            </a:r>
            <a:r>
              <a:rPr lang="ko-KR" altLang="en-US" dirty="0" smtClean="0"/>
              <a:t>  영향</a:t>
            </a:r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어깨의 높이 차이</a:t>
            </a:r>
            <a:endParaRPr lang="ko-KR" altLang="en-US" dirty="0"/>
          </a:p>
        </p:txBody>
      </p:sp>
      <p:pic>
        <p:nvPicPr>
          <p:cNvPr id="5" name="내용 개체 틀 4" descr="어깨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571612"/>
            <a:ext cx="2000264" cy="4752528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139952" y="1920085"/>
            <a:ext cx="4546848" cy="4434840"/>
          </a:xfrm>
        </p:spPr>
        <p:txBody>
          <a:bodyPr/>
          <a:lstStyle/>
          <a:p>
            <a:r>
              <a:rPr lang="ko-KR" altLang="en-US" dirty="0" smtClean="0"/>
              <a:t>양 팔의 흔들림의 각도가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달라지고 어깨가 내려간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쪽에  과도하게  체중이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실릴 가능성이 크다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ko-KR" altLang="en-US" dirty="0" smtClean="0"/>
              <a:t>내려간  어깨의 움직임이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둔화 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골반의 높이 차이</a:t>
            </a:r>
            <a:endParaRPr lang="ko-KR" altLang="en-US" dirty="0"/>
          </a:p>
        </p:txBody>
      </p:sp>
      <p:pic>
        <p:nvPicPr>
          <p:cNvPr id="5" name="내용 개체 틀 4" descr="골반높이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714488"/>
            <a:ext cx="3313508" cy="3929090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427984" y="2357430"/>
            <a:ext cx="4505704" cy="3830010"/>
          </a:xfrm>
        </p:spPr>
        <p:txBody>
          <a:bodyPr/>
          <a:lstStyle/>
          <a:p>
            <a:r>
              <a:rPr lang="ko-KR" altLang="en-US" dirty="0" smtClean="0"/>
              <a:t>골반이 내려간 쪽의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보폭이 작아지고 체중이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과도하게 실려 무릎 및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발목에  통증이  발생할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수도  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상체와 하체의 비틀어짐</a:t>
            </a:r>
            <a:endParaRPr lang="ko-KR" altLang="en-US" dirty="0"/>
          </a:p>
        </p:txBody>
      </p:sp>
      <p:pic>
        <p:nvPicPr>
          <p:cNvPr id="5" name="내용 개체 틀 4" descr="비틀어짐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785926"/>
            <a:ext cx="2241368" cy="4214842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275856" y="1643050"/>
            <a:ext cx="5616624" cy="4711875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정상적인 보행에서는 골반과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요추의 균등한 회전이 발생해야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하나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한쪽으로 비틀어져 있다면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</a:t>
            </a:r>
            <a:r>
              <a:rPr lang="ko-KR" altLang="en-US" dirty="0" smtClean="0"/>
              <a:t>허리  </a:t>
            </a:r>
            <a:r>
              <a:rPr lang="ko-KR" altLang="en-US" dirty="0" smtClean="0"/>
              <a:t>통증을 </a:t>
            </a:r>
            <a:r>
              <a:rPr lang="ko-KR" altLang="en-US" dirty="0" smtClean="0"/>
              <a:t> 유발 </a:t>
            </a:r>
            <a:r>
              <a:rPr lang="ko-KR" altLang="en-US" dirty="0" smtClean="0"/>
              <a:t>할 수 있다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ko-KR" altLang="en-US" dirty="0" smtClean="0"/>
              <a:t>예를 들어 여성들은 치마를 입고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걸을  때  치마가  한쪽으로만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돌아간다</a:t>
            </a:r>
            <a:r>
              <a:rPr lang="en-US" altLang="ko-KR" dirty="0" smtClean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목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경추</a:t>
            </a:r>
            <a:r>
              <a:rPr lang="en-US" altLang="ko-KR" dirty="0" smtClean="0"/>
              <a:t>)</a:t>
            </a:r>
            <a:r>
              <a:rPr lang="ko-KR" altLang="en-US" dirty="0" smtClean="0"/>
              <a:t>와 관련된 시선의 위치</a:t>
            </a:r>
            <a:endParaRPr lang="ko-KR" altLang="en-US" dirty="0"/>
          </a:p>
        </p:txBody>
      </p:sp>
      <p:pic>
        <p:nvPicPr>
          <p:cNvPr id="5" name="내용 개체 틀 4" descr="목자세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5" y="1857364"/>
            <a:ext cx="3178611" cy="4286280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131840" y="1643050"/>
            <a:ext cx="5904656" cy="4711875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목의 기울어짐이 있어도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시선은 항상 똑바로 유지 </a:t>
            </a:r>
            <a:r>
              <a:rPr lang="ko-KR" altLang="en-US" dirty="0" smtClean="0"/>
              <a:t>하</a:t>
            </a:r>
            <a:r>
              <a:rPr lang="ko-KR" altLang="en-US" dirty="0" smtClean="0"/>
              <a:t>려는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것이 기본적인 인체의 성질인데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기울어진 목에 대한 보상작용으로 시선은  똑바로  유지하나  신체를 그에  맞게  변형  시키게  된다</a:t>
            </a:r>
            <a:r>
              <a:rPr lang="en-US" altLang="ko-KR" dirty="0" smtClean="0"/>
              <a:t>. 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ko-KR" altLang="en-US" dirty="0" err="1" smtClean="0"/>
              <a:t>워킹시에는</a:t>
            </a:r>
            <a:r>
              <a:rPr lang="ko-KR" altLang="en-US" dirty="0" smtClean="0"/>
              <a:t>  이러한  보상작용이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더 </a:t>
            </a:r>
            <a:r>
              <a:rPr lang="ko-KR" altLang="en-US" dirty="0" smtClean="0"/>
              <a:t> 커질 </a:t>
            </a:r>
            <a:r>
              <a:rPr lang="ko-KR" altLang="en-US" dirty="0" smtClean="0"/>
              <a:t>수 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체형과 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자 워킹의 관계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339752" y="3284984"/>
            <a:ext cx="6400800" cy="1523776"/>
          </a:xfrm>
        </p:spPr>
        <p:txBody>
          <a:bodyPr>
            <a:normAutofit/>
          </a:bodyPr>
          <a:lstStyle/>
          <a:p>
            <a:endParaRPr lang="en-US" altLang="ko-KR" dirty="0" smtClean="0"/>
          </a:p>
          <a:p>
            <a:r>
              <a:rPr lang="ko-KR" altLang="en-US" dirty="0" smtClean="0"/>
              <a:t>      </a:t>
            </a:r>
            <a:r>
              <a:rPr lang="ko-KR" altLang="en-US" sz="2400" dirty="0" smtClean="0"/>
              <a:t>신체의  중심이동과  </a:t>
            </a:r>
            <a:r>
              <a:rPr lang="ko-KR" altLang="en-US" sz="2400" dirty="0" err="1" smtClean="0"/>
              <a:t>외반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내반의</a:t>
            </a:r>
            <a:r>
              <a:rPr lang="ko-KR" altLang="en-US" sz="2400" dirty="0" smtClean="0"/>
              <a:t> 관계</a:t>
            </a:r>
            <a:endParaRPr lang="ko-KR" alt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779096" cy="1143000"/>
          </a:xfrm>
        </p:spPr>
        <p:txBody>
          <a:bodyPr/>
          <a:lstStyle/>
          <a:p>
            <a:r>
              <a:rPr lang="ko-KR" altLang="en-US" dirty="0" smtClean="0"/>
              <a:t>         기본적인 발의 모양</a:t>
            </a:r>
            <a:endParaRPr lang="ko-KR" altLang="en-US" dirty="0"/>
          </a:p>
        </p:txBody>
      </p:sp>
      <p:pic>
        <p:nvPicPr>
          <p:cNvPr id="4" name="내용 개체 틀 3" descr="발모양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70212" y="2514600"/>
            <a:ext cx="4429125" cy="2667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신체의 중심이 후방에 있는 경우</a:t>
            </a:r>
            <a:endParaRPr lang="ko-KR" altLang="en-US" dirty="0"/>
          </a:p>
        </p:txBody>
      </p:sp>
      <p:pic>
        <p:nvPicPr>
          <p:cNvPr id="7" name="내용 개체 틀 6" descr="후방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412776"/>
            <a:ext cx="2027624" cy="5256584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059832" y="1920085"/>
            <a:ext cx="5832648" cy="4434840"/>
          </a:xfrm>
        </p:spPr>
        <p:txBody>
          <a:bodyPr/>
          <a:lstStyle/>
          <a:p>
            <a:r>
              <a:rPr lang="ko-KR" altLang="en-US" dirty="0" smtClean="0"/>
              <a:t>신체의 </a:t>
            </a:r>
            <a:r>
              <a:rPr lang="ko-KR" altLang="en-US" dirty="0" smtClean="0"/>
              <a:t> 중심이  후방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뒷꿈치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있는 경우 </a:t>
            </a:r>
            <a:r>
              <a:rPr lang="ko-KR" altLang="en-US" dirty="0" err="1" smtClean="0"/>
              <a:t>오다리가</a:t>
            </a:r>
            <a:r>
              <a:rPr lang="ko-KR" altLang="en-US" dirty="0" smtClean="0"/>
              <a:t>  되기 쉽고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발끝도 </a:t>
            </a:r>
            <a:r>
              <a:rPr lang="ko-KR" altLang="en-US" dirty="0" smtClean="0"/>
              <a:t> 바깥  </a:t>
            </a:r>
            <a:r>
              <a:rPr lang="ko-KR" altLang="en-US" dirty="0" smtClean="0"/>
              <a:t>방향으로 </a:t>
            </a:r>
            <a:r>
              <a:rPr lang="ko-KR" altLang="en-US" dirty="0" smtClean="0"/>
              <a:t> 향할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가능성이 </a:t>
            </a:r>
            <a:r>
              <a:rPr lang="ko-KR" altLang="en-US" dirty="0" smtClean="0"/>
              <a:t> 크다</a:t>
            </a:r>
            <a:r>
              <a:rPr lang="en-US" altLang="ko-KR" dirty="0" smtClean="0"/>
              <a:t>. </a:t>
            </a:r>
          </a:p>
          <a:p>
            <a:pPr>
              <a:buNone/>
            </a:pPr>
            <a:r>
              <a:rPr lang="ko-KR" altLang="en-US" dirty="0" smtClean="0"/>
              <a:t>   </a:t>
            </a:r>
            <a:r>
              <a:rPr lang="ko-KR" altLang="en-US" dirty="0" smtClean="0"/>
              <a:t>그러므로  </a:t>
            </a:r>
            <a:r>
              <a:rPr lang="ko-KR" altLang="en-US" dirty="0" err="1" smtClean="0"/>
              <a:t>외반된</a:t>
            </a:r>
            <a:r>
              <a:rPr lang="ko-KR" altLang="en-US" dirty="0" smtClean="0"/>
              <a:t>  채로  </a:t>
            </a:r>
            <a:r>
              <a:rPr lang="ko-KR" altLang="en-US" dirty="0" err="1" smtClean="0"/>
              <a:t>워킹을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할 </a:t>
            </a:r>
            <a:r>
              <a:rPr lang="ko-KR" altLang="en-US" dirty="0" smtClean="0"/>
              <a:t> 가능성이  커진다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85496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신체의 중심이 전방에 있는 경우</a:t>
            </a:r>
            <a:endParaRPr lang="ko-KR" altLang="en-US" dirty="0"/>
          </a:p>
        </p:txBody>
      </p:sp>
      <p:pic>
        <p:nvPicPr>
          <p:cNvPr id="5" name="내용 개체 틀 4" descr="전방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1484784"/>
            <a:ext cx="3324906" cy="5184576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63888" y="1920085"/>
            <a:ext cx="5256584" cy="4434840"/>
          </a:xfrm>
        </p:spPr>
        <p:txBody>
          <a:bodyPr/>
          <a:lstStyle/>
          <a:p>
            <a:r>
              <a:rPr lang="ko-KR" altLang="en-US" dirty="0" smtClean="0"/>
              <a:t>신체의 중심이 전방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앞꿈치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있는 경우 무릎에  과도하게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체중이 </a:t>
            </a:r>
            <a:r>
              <a:rPr lang="ko-KR" altLang="en-US" dirty="0" smtClean="0"/>
              <a:t>실리고  </a:t>
            </a:r>
            <a:r>
              <a:rPr lang="ko-KR" altLang="en-US" dirty="0" err="1" smtClean="0"/>
              <a:t>안짱</a:t>
            </a:r>
            <a:r>
              <a:rPr lang="ko-KR" altLang="en-US" dirty="0" smtClean="0"/>
              <a:t> </a:t>
            </a:r>
            <a:r>
              <a:rPr lang="ko-KR" altLang="en-US" dirty="0" smtClean="0"/>
              <a:t> 다리가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될 </a:t>
            </a:r>
            <a:r>
              <a:rPr lang="ko-KR" altLang="en-US" dirty="0" smtClean="0"/>
              <a:t> 가능성이  </a:t>
            </a:r>
            <a:r>
              <a:rPr lang="ko-KR" altLang="en-US" dirty="0" smtClean="0"/>
              <a:t>크다</a:t>
            </a:r>
            <a:r>
              <a:rPr lang="en-US" altLang="ko-KR" dirty="0" smtClean="0"/>
              <a:t>. </a:t>
            </a:r>
          </a:p>
          <a:p>
            <a:pPr>
              <a:buNone/>
            </a:pPr>
            <a:r>
              <a:rPr lang="ko-KR" altLang="en-US" dirty="0" smtClean="0"/>
              <a:t>    그러므로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내반된</a:t>
            </a:r>
            <a:r>
              <a:rPr lang="ko-KR" altLang="en-US" dirty="0" smtClean="0"/>
              <a:t>  채로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</a:t>
            </a:r>
            <a:r>
              <a:rPr lang="ko-KR" altLang="en-US" dirty="0" err="1" smtClean="0"/>
              <a:t>워킹을</a:t>
            </a:r>
            <a:r>
              <a:rPr lang="en-US" altLang="ko-KR" dirty="0" smtClean="0"/>
              <a:t> </a:t>
            </a:r>
            <a:r>
              <a:rPr lang="ko-KR" altLang="en-US" dirty="0" smtClean="0"/>
              <a:t>할 </a:t>
            </a:r>
            <a:r>
              <a:rPr lang="ko-KR" altLang="en-US" dirty="0" smtClean="0"/>
              <a:t>가능성이 커진다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바른 보행과 </a:t>
            </a:r>
            <a:r>
              <a:rPr lang="ko-KR" altLang="en-US" dirty="0" smtClean="0"/>
              <a:t>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자 보행을 위한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일반적인 </a:t>
            </a:r>
            <a:r>
              <a:rPr lang="ko-KR" altLang="en-US" dirty="0" smtClean="0"/>
              <a:t> 교정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복횡근</a:t>
            </a:r>
            <a:r>
              <a:rPr lang="ko-KR" altLang="en-US" dirty="0" smtClean="0"/>
              <a:t> 수축을 통한 샌드위치 </a:t>
            </a:r>
            <a:r>
              <a:rPr lang="ko-KR" altLang="en-US" dirty="0" err="1" smtClean="0"/>
              <a:t>워킹</a:t>
            </a:r>
            <a:endParaRPr lang="ko-KR" altLang="en-US" dirty="0"/>
          </a:p>
        </p:txBody>
      </p:sp>
      <p:pic>
        <p:nvPicPr>
          <p:cNvPr id="5" name="내용 개체 틀 4" descr="복횡근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772816"/>
            <a:ext cx="3096344" cy="4299390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427984" y="1524000"/>
            <a:ext cx="4505704" cy="4663440"/>
          </a:xfrm>
        </p:spPr>
        <p:txBody>
          <a:bodyPr/>
          <a:lstStyle/>
          <a:p>
            <a:endParaRPr lang="en-US" altLang="ko-KR" dirty="0" smtClean="0"/>
          </a:p>
          <a:p>
            <a:r>
              <a:rPr lang="ko-KR" altLang="en-US" dirty="0" smtClean="0"/>
              <a:t>배꼽을 </a:t>
            </a:r>
            <a:r>
              <a:rPr lang="ko-KR" altLang="en-US" dirty="0" err="1" smtClean="0"/>
              <a:t>몸쪽으로</a:t>
            </a:r>
            <a:r>
              <a:rPr lang="ko-KR" altLang="en-US" dirty="0" smtClean="0"/>
              <a:t> 당기고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항문에  힘을  준다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ko-KR" altLang="en-US" dirty="0" smtClean="0"/>
              <a:t>척추의 근육과 </a:t>
            </a:r>
            <a:r>
              <a:rPr lang="ko-KR" altLang="en-US" dirty="0" err="1" smtClean="0"/>
              <a:t>복횡근이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샌드위치 </a:t>
            </a:r>
            <a:r>
              <a:rPr lang="ko-KR" altLang="en-US" dirty="0" err="1" smtClean="0"/>
              <a:t>처럼</a:t>
            </a:r>
            <a:r>
              <a:rPr lang="ko-KR" altLang="en-US" dirty="0" smtClean="0"/>
              <a:t>  몸을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지탱해  준다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err="1" smtClean="0"/>
              <a:t>내반</a:t>
            </a:r>
            <a:r>
              <a:rPr lang="en-US" altLang="ko-KR" dirty="0" smtClean="0"/>
              <a:t>,</a:t>
            </a:r>
            <a:r>
              <a:rPr lang="ko-KR" altLang="en-US" dirty="0" err="1" smtClean="0"/>
              <a:t>외반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워킹을</a:t>
            </a:r>
            <a:r>
              <a:rPr lang="ko-KR" altLang="en-US" dirty="0" smtClean="0"/>
              <a:t> 방지하기 위한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엄지발가락 들기 </a:t>
            </a:r>
            <a:endParaRPr lang="ko-KR" altLang="en-US" dirty="0"/>
          </a:p>
        </p:txBody>
      </p:sp>
      <p:pic>
        <p:nvPicPr>
          <p:cNvPr id="5" name="내용 개체 틀 4" descr="엄지발가락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2060848"/>
            <a:ext cx="2664296" cy="3246115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995936" y="1524000"/>
            <a:ext cx="4937752" cy="4663440"/>
          </a:xfrm>
        </p:spPr>
        <p:txBody>
          <a:bodyPr/>
          <a:lstStyle/>
          <a:p>
            <a:r>
              <a:rPr lang="ko-KR" altLang="en-US" dirty="0" smtClean="0"/>
              <a:t>엄지발가락을  약간씩 들고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걷게  되면  </a:t>
            </a:r>
            <a:r>
              <a:rPr lang="ko-KR" altLang="en-US" dirty="0" err="1" smtClean="0"/>
              <a:t>좌우측으로의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과도한  체중  이동을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예방할 수 있고 엉덩이와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발의 협력 보행에  도움이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된다</a:t>
            </a:r>
            <a:r>
              <a:rPr lang="en-US" altLang="ko-KR" dirty="0" smtClean="0"/>
              <a:t>.</a:t>
            </a:r>
          </a:p>
          <a:p>
            <a:pPr>
              <a:buFont typeface="Wingdings" pitchFamily="2" charset="2"/>
              <a:buChar char="l"/>
            </a:pPr>
            <a:r>
              <a:rPr lang="ko-KR" altLang="en-US" dirty="0" smtClean="0"/>
              <a:t>비복근  </a:t>
            </a:r>
            <a:r>
              <a:rPr lang="ko-KR" altLang="en-US" dirty="0" err="1" smtClean="0"/>
              <a:t>스트레칭</a:t>
            </a:r>
            <a:r>
              <a:rPr lang="ko-KR" altLang="en-US" dirty="0" smtClean="0"/>
              <a:t>  및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/>
              <a:t>발목 근육 강화 운동</a:t>
            </a:r>
            <a:endParaRPr lang="en-US" altLang="ko-KR" dirty="0" smtClean="0"/>
          </a:p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골반의 높이를 교정하기 위한 </a:t>
            </a:r>
            <a:r>
              <a:rPr lang="ko-KR" altLang="en-US" dirty="0" err="1" smtClean="0"/>
              <a:t>슬개골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움직이기</a:t>
            </a:r>
            <a:endParaRPr lang="ko-KR" altLang="en-US" dirty="0"/>
          </a:p>
        </p:txBody>
      </p:sp>
      <p:pic>
        <p:nvPicPr>
          <p:cNvPr id="5" name="내용 개체 틀 4" descr="슬개골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916832"/>
            <a:ext cx="2880320" cy="4226812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995936" y="1928802"/>
            <a:ext cx="5040560" cy="4258638"/>
          </a:xfrm>
        </p:spPr>
        <p:txBody>
          <a:bodyPr/>
          <a:lstStyle/>
          <a:p>
            <a:r>
              <a:rPr lang="ko-KR" altLang="en-US" dirty="0" err="1" smtClean="0"/>
              <a:t>슬개골의</a:t>
            </a:r>
            <a:r>
              <a:rPr lang="ko-KR" altLang="en-US" dirty="0" smtClean="0"/>
              <a:t> 위치는 직접적으로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골반의 모양에  영향을 준다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ko-KR" altLang="en-US" dirty="0" smtClean="0"/>
              <a:t>   </a:t>
            </a:r>
            <a:r>
              <a:rPr lang="ko-KR" altLang="en-US" dirty="0" err="1" smtClean="0"/>
              <a:t>슬개골을</a:t>
            </a:r>
            <a:r>
              <a:rPr lang="ko-KR" altLang="en-US" dirty="0" smtClean="0"/>
              <a:t>  가볍게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움직여 준다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r>
              <a:rPr lang="ko-KR" altLang="en-US" dirty="0" smtClean="0"/>
              <a:t>   </a:t>
            </a:r>
            <a:r>
              <a:rPr lang="ko-KR" altLang="en-US" dirty="0" err="1" smtClean="0"/>
              <a:t>선자세에서</a:t>
            </a:r>
            <a:r>
              <a:rPr lang="ko-KR" altLang="en-US" dirty="0" smtClean="0"/>
              <a:t>  해도  된다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ko-KR" altLang="en-US" dirty="0" err="1" smtClean="0"/>
              <a:t>외측측부인대</a:t>
            </a:r>
            <a:r>
              <a:rPr lang="ko-KR" altLang="en-US" dirty="0" smtClean="0"/>
              <a:t>  자극</a:t>
            </a:r>
            <a:endParaRPr lang="ko-KR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전체적인 체형교정과 근력 강화를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위한 기능적 </a:t>
            </a:r>
            <a:r>
              <a:rPr lang="ko-KR" altLang="en-US" dirty="0" err="1" smtClean="0"/>
              <a:t>스쿼트</a:t>
            </a:r>
            <a:r>
              <a:rPr lang="en-US" altLang="ko-KR" dirty="0" smtClean="0"/>
              <a:t>(squat)</a:t>
            </a:r>
            <a:endParaRPr lang="ko-KR" altLang="en-US" dirty="0"/>
          </a:p>
        </p:txBody>
      </p:sp>
      <p:pic>
        <p:nvPicPr>
          <p:cNvPr id="5" name="내용 개체 틀 4" descr="0스쿼트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643050"/>
            <a:ext cx="3295476" cy="4714908"/>
          </a:xfrm>
        </p:spPr>
      </p:pic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355976" y="2143116"/>
            <a:ext cx="4577712" cy="4044324"/>
          </a:xfrm>
        </p:spPr>
        <p:txBody>
          <a:bodyPr/>
          <a:lstStyle/>
          <a:p>
            <a:r>
              <a:rPr lang="ko-KR" altLang="en-US" dirty="0" smtClean="0"/>
              <a:t>가장 일반적을 상</a:t>
            </a:r>
            <a:r>
              <a:rPr lang="en-US" altLang="ko-KR" dirty="0" smtClean="0"/>
              <a:t>,</a:t>
            </a:r>
            <a:r>
              <a:rPr lang="ko-KR" altLang="en-US" dirty="0" smtClean="0"/>
              <a:t>하체의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균형을  회복 할 수 있는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운동이다</a:t>
            </a:r>
            <a:r>
              <a:rPr lang="en-US" altLang="ko-KR" dirty="0" smtClean="0"/>
              <a:t>.</a:t>
            </a:r>
          </a:p>
          <a:p>
            <a:pPr>
              <a:buNone/>
            </a:pPr>
            <a:endParaRPr lang="en-US" altLang="ko-KR" dirty="0" smtClean="0"/>
          </a:p>
          <a:p>
            <a:r>
              <a:rPr lang="ko-KR" altLang="en-US" dirty="0" smtClean="0"/>
              <a:t>골반의  상태에 따라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기능적으로  변형하여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실시 할 수 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태양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태양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태양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142</TotalTime>
  <Words>402</Words>
  <Application>Microsoft Office PowerPoint</Application>
  <PresentationFormat>화면 슬라이드 쇼(4:3)</PresentationFormat>
  <Paragraphs>97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태양</vt:lpstr>
      <vt:lpstr>올바른  걷기를  위한  체형  교정</vt:lpstr>
      <vt:lpstr>바른 체형이란 ?</vt:lpstr>
      <vt:lpstr>바르지  않은  체형에  의한 워킹시의  영향</vt:lpstr>
      <vt:lpstr>어깨의 높이 차이</vt:lpstr>
      <vt:lpstr>골반의 높이 차이</vt:lpstr>
      <vt:lpstr>상체와 하체의 비틀어짐</vt:lpstr>
      <vt:lpstr>목(경추)와 관련된 시선의 위치</vt:lpstr>
      <vt:lpstr>체형과  11자 워킹의 관계</vt:lpstr>
      <vt:lpstr>         기본적인 발의 모양</vt:lpstr>
      <vt:lpstr>신체의 중심이 후방에 있는 경우</vt:lpstr>
      <vt:lpstr>신체의 중심이 전방에 있는 경우</vt:lpstr>
      <vt:lpstr>바른 보행과  11자 보행을 위한 일반적인  교정</vt:lpstr>
      <vt:lpstr>복횡근 수축을 통한 샌드위치 워킹</vt:lpstr>
      <vt:lpstr>내반,외반 워킹을 방지하기 위한 엄지발가락 들기 </vt:lpstr>
      <vt:lpstr>골반의 높이를 교정하기 위한 슬개골 움직이기</vt:lpstr>
      <vt:lpstr>전체적인 체형교정과 근력 강화를 위한 기능적 스쿼트(squat)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올바른 걷기를 위한  체형 교정</dc:title>
  <dc:creator>HP</dc:creator>
  <cp:lastModifiedBy>luck</cp:lastModifiedBy>
  <cp:revision>23</cp:revision>
  <dcterms:created xsi:type="dcterms:W3CDTF">2010-08-20T14:05:27Z</dcterms:created>
  <dcterms:modified xsi:type="dcterms:W3CDTF">2010-09-23T03:40:00Z</dcterms:modified>
</cp:coreProperties>
</file>